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257" r:id="rId2"/>
    <p:sldId id="292" r:id="rId3"/>
    <p:sldId id="293" r:id="rId4"/>
    <p:sldId id="261" r:id="rId5"/>
    <p:sldId id="284" r:id="rId6"/>
    <p:sldId id="287" r:id="rId7"/>
    <p:sldId id="288" r:id="rId8"/>
    <p:sldId id="294" r:id="rId9"/>
    <p:sldId id="291" r:id="rId10"/>
    <p:sldId id="28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60C"/>
    <a:srgbClr val="353535"/>
    <a:srgbClr val="0E4ACC"/>
    <a:srgbClr val="322105"/>
    <a:srgbClr val="120029"/>
    <a:srgbClr val="3B0D35"/>
    <a:srgbClr val="381F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0" y="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64BCB-BB86-45CD-B848-F9B0E57A779F}" type="datetimeFigureOut">
              <a:rPr lang="zh-CN" altLang="en-US" smtClean="0"/>
              <a:t>2021/11/23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C7D31-78B0-4CFD-92FF-5DDACBCA00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52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750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216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1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692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70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062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52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3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C7D31-78B0-4CFD-92FF-5DDACBCA00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8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233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6072645-D462-4738-B6E0-E3FA6D256502}"/>
              </a:ext>
            </a:extLst>
          </p:cNvPr>
          <p:cNvSpPr/>
          <p:nvPr userDrawn="1"/>
        </p:nvSpPr>
        <p:spPr>
          <a:xfrm>
            <a:off x="-48463200" y="-19913600"/>
            <a:ext cx="1524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F76D2FF-02A8-4457-92D3-E7A79D065D58}"/>
              </a:ext>
            </a:extLst>
          </p:cNvPr>
          <p:cNvSpPr/>
          <p:nvPr userDrawn="1"/>
        </p:nvSpPr>
        <p:spPr>
          <a:xfrm>
            <a:off x="56896000" y="25806400"/>
            <a:ext cx="15240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78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自然, 冒烟, 温泉&#10;&#10;描述已自动生成">
            <a:extLst>
              <a:ext uri="{FF2B5EF4-FFF2-40B4-BE49-F238E27FC236}">
                <a16:creationId xmlns:a16="http://schemas.microsoft.com/office/drawing/2014/main" id="{006A4701-F6FC-44AE-A8C4-4F325713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公众号：陈西设计之家。微信搜索即可">
            <a:extLst>
              <a:ext uri="{FF2B5EF4-FFF2-40B4-BE49-F238E27FC236}">
                <a16:creationId xmlns:a16="http://schemas.microsoft.com/office/drawing/2014/main" id="{239745DD-7943-405D-9A79-59C53503C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公众号：陈西设计之家。微信搜索即可">
            <a:extLst>
              <a:ext uri="{FF2B5EF4-FFF2-40B4-BE49-F238E27FC236}">
                <a16:creationId xmlns:a16="http://schemas.microsoft.com/office/drawing/2014/main" id="{56C93F29-2D2A-4800-AC7E-DCD17C782D70}"/>
              </a:ext>
            </a:extLst>
          </p:cNvPr>
          <p:cNvSpPr/>
          <p:nvPr/>
        </p:nvSpPr>
        <p:spPr>
          <a:xfrm rot="2700000">
            <a:off x="4337539" y="5873260"/>
            <a:ext cx="3516923" cy="3516923"/>
          </a:xfrm>
          <a:prstGeom prst="roundRect">
            <a:avLst>
              <a:gd name="adj" fmla="val 9517"/>
            </a:avLst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C729D-5C84-402D-A13D-8EB8876F95CF}"/>
              </a:ext>
            </a:extLst>
          </p:cNvPr>
          <p:cNvSpPr txBox="1"/>
          <p:nvPr/>
        </p:nvSpPr>
        <p:spPr>
          <a:xfrm>
            <a:off x="2462766" y="1747049"/>
            <a:ext cx="726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Eras Bold ITC" panose="020B0907030504020204" pitchFamily="34" charset="0"/>
              </a:rPr>
              <a:t>xv6</a:t>
            </a:r>
            <a:r>
              <a:rPr lang="zh-CN" altLang="en-US" sz="5400" dirty="0">
                <a:solidFill>
                  <a:schemeClr val="bg1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原码分析 第三部分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7CB292-C3F6-490F-BAF7-3D4FA27C8CD7}"/>
              </a:ext>
            </a:extLst>
          </p:cNvPr>
          <p:cNvSpPr txBox="1"/>
          <p:nvPr/>
        </p:nvSpPr>
        <p:spPr>
          <a:xfrm>
            <a:off x="3724234" y="3535495"/>
            <a:ext cx="47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白埔瑞 潘鹏程 王意晨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A11C68F-B8E0-41E2-A3E8-1E0FF2F4E4EA}"/>
              </a:ext>
            </a:extLst>
          </p:cNvPr>
          <p:cNvSpPr/>
          <p:nvPr/>
        </p:nvSpPr>
        <p:spPr>
          <a:xfrm rot="10800000">
            <a:off x="5984556" y="3159124"/>
            <a:ext cx="222885" cy="172905"/>
          </a:xfrm>
          <a:prstGeom prst="triangle">
            <a:avLst/>
          </a:prstGeom>
          <a:solidFill>
            <a:srgbClr val="F54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CC1178C-A0E1-4793-B308-AB960652004F}"/>
              </a:ext>
            </a:extLst>
          </p:cNvPr>
          <p:cNvSpPr/>
          <p:nvPr/>
        </p:nvSpPr>
        <p:spPr>
          <a:xfrm rot="2700000">
            <a:off x="5368989" y="4694711"/>
            <a:ext cx="1454026" cy="1454026"/>
          </a:xfrm>
          <a:prstGeom prst="roundRect">
            <a:avLst/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851625-531E-4890-B59E-9363F9743373}"/>
              </a:ext>
            </a:extLst>
          </p:cNvPr>
          <p:cNvSpPr/>
          <p:nvPr/>
        </p:nvSpPr>
        <p:spPr>
          <a:xfrm rot="2700000">
            <a:off x="5871078" y="-312393"/>
            <a:ext cx="449844" cy="449844"/>
          </a:xfrm>
          <a:prstGeom prst="roundRect">
            <a:avLst>
              <a:gd name="adj" fmla="val 26723"/>
            </a:avLst>
          </a:prstGeom>
          <a:noFill/>
          <a:ln w="254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881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自然, 冒烟, 温泉&#10;&#10;描述已自动生成">
            <a:extLst>
              <a:ext uri="{FF2B5EF4-FFF2-40B4-BE49-F238E27FC236}">
                <a16:creationId xmlns:a16="http://schemas.microsoft.com/office/drawing/2014/main" id="{006A4701-F6FC-44AE-A8C4-4F325713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9276"/>
          <a:stretch/>
        </p:blipFill>
        <p:spPr>
          <a:xfrm>
            <a:off x="0" y="636176"/>
            <a:ext cx="12192000" cy="6221824"/>
          </a:xfrm>
          <a:prstGeom prst="rect">
            <a:avLst/>
          </a:prstGeom>
        </p:spPr>
      </p:pic>
      <p:sp>
        <p:nvSpPr>
          <p:cNvPr id="4" name="公众号：陈西设计之家。微信搜索即可">
            <a:extLst>
              <a:ext uri="{FF2B5EF4-FFF2-40B4-BE49-F238E27FC236}">
                <a16:creationId xmlns:a16="http://schemas.microsoft.com/office/drawing/2014/main" id="{239745DD-7943-405D-9A79-59C53503CDBC}"/>
              </a:ext>
            </a:extLst>
          </p:cNvPr>
          <p:cNvSpPr/>
          <p:nvPr/>
        </p:nvSpPr>
        <p:spPr>
          <a:xfrm>
            <a:off x="0" y="636176"/>
            <a:ext cx="12192000" cy="6221824"/>
          </a:xfrm>
          <a:prstGeom prst="rect">
            <a:avLst/>
          </a:prstGeom>
          <a:solidFill>
            <a:srgbClr val="353535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公众号：陈西设计之家。微信搜索即可">
            <a:extLst>
              <a:ext uri="{FF2B5EF4-FFF2-40B4-BE49-F238E27FC236}">
                <a16:creationId xmlns:a16="http://schemas.microsoft.com/office/drawing/2014/main" id="{56C93F29-2D2A-4800-AC7E-DCD17C782D70}"/>
              </a:ext>
            </a:extLst>
          </p:cNvPr>
          <p:cNvSpPr/>
          <p:nvPr/>
        </p:nvSpPr>
        <p:spPr>
          <a:xfrm rot="2700000">
            <a:off x="4337539" y="5873260"/>
            <a:ext cx="3516923" cy="3516923"/>
          </a:xfrm>
          <a:prstGeom prst="roundRect">
            <a:avLst>
              <a:gd name="adj" fmla="val 9517"/>
            </a:avLst>
          </a:prstGeom>
          <a:noFill/>
          <a:ln w="762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EC729D-5C84-402D-A13D-8EB8876F95CF}"/>
              </a:ext>
            </a:extLst>
          </p:cNvPr>
          <p:cNvSpPr txBox="1"/>
          <p:nvPr/>
        </p:nvSpPr>
        <p:spPr>
          <a:xfrm>
            <a:off x="4252686" y="2110776"/>
            <a:ext cx="3686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dirty="0">
                <a:solidFill>
                  <a:schemeClr val="bg1"/>
                </a:solidFill>
                <a:latin typeface="Eras Bold ITC" panose="020B0907030504020204" pitchFamily="34" charset="0"/>
              </a:rPr>
              <a:t>THANKS</a:t>
            </a:r>
            <a:endParaRPr lang="zh-CN" altLang="en-US" sz="54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7CB292-C3F6-490F-BAF7-3D4FA27C8CD7}"/>
              </a:ext>
            </a:extLst>
          </p:cNvPr>
          <p:cNvSpPr txBox="1"/>
          <p:nvPr/>
        </p:nvSpPr>
        <p:spPr>
          <a:xfrm>
            <a:off x="5581738" y="3368256"/>
            <a:ext cx="102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谢谢</a:t>
            </a: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A11C68F-B8E0-41E2-A3E8-1E0FF2F4E4EA}"/>
              </a:ext>
            </a:extLst>
          </p:cNvPr>
          <p:cNvSpPr/>
          <p:nvPr/>
        </p:nvSpPr>
        <p:spPr>
          <a:xfrm rot="10800000">
            <a:off x="5984556" y="3159124"/>
            <a:ext cx="222885" cy="172905"/>
          </a:xfrm>
          <a:prstGeom prst="triangle">
            <a:avLst/>
          </a:prstGeom>
          <a:solidFill>
            <a:srgbClr val="F54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CC1178C-A0E1-4793-B308-AB960652004F}"/>
              </a:ext>
            </a:extLst>
          </p:cNvPr>
          <p:cNvSpPr/>
          <p:nvPr/>
        </p:nvSpPr>
        <p:spPr>
          <a:xfrm rot="2700000">
            <a:off x="5830373" y="4321024"/>
            <a:ext cx="531257" cy="531257"/>
          </a:xfrm>
          <a:prstGeom prst="roundRect">
            <a:avLst/>
          </a:prstGeom>
          <a:noFill/>
          <a:ln w="5715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0851625-531E-4890-B59E-9363F9743373}"/>
              </a:ext>
            </a:extLst>
          </p:cNvPr>
          <p:cNvSpPr/>
          <p:nvPr/>
        </p:nvSpPr>
        <p:spPr>
          <a:xfrm rot="2700000">
            <a:off x="5871078" y="-312393"/>
            <a:ext cx="449844" cy="449844"/>
          </a:xfrm>
          <a:prstGeom prst="roundRect">
            <a:avLst>
              <a:gd name="adj" fmla="val 26723"/>
            </a:avLst>
          </a:prstGeom>
          <a:noFill/>
          <a:ln w="25400">
            <a:solidFill>
              <a:srgbClr val="F54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31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369C5C5-90BA-48D9-A866-5D796AAF6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318" y="854693"/>
            <a:ext cx="5900787" cy="510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9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896112" y="1554241"/>
            <a:ext cx="2316621" cy="74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4000" dirty="0">
                <a:solidFill>
                  <a:srgbClr val="F5460C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函数分析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505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walkpgdir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函数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方正粗黑宋简体" panose="02000000000000000000" pitchFamily="2" charset="-122"/>
              <a:ea typeface="方正粗黑宋简体" panose="02000000000000000000" pitchFamily="2" charset="-122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D98783A-A9B8-42DE-886E-6D110C0BF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947" y="961365"/>
            <a:ext cx="66103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Q1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055425" cy="183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函数中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PGROUNDDOWN()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函数的作用是什什么？为何需要调用该函数？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E438847-E659-475B-883B-19A8A91B9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Which commands can be supported or will be supported by your shell?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BEC0B3-1BC2-4130-9038-47B68FA5B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4" y="1384409"/>
            <a:ext cx="76485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Q2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658810" y="2313584"/>
            <a:ext cx="2669605" cy="1830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mappages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函数中“*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pte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 = pa | perm | PTE_P;”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代码的含义是什么？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BD54B-B665-4CB4-9735-B68115B4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397" y="4143957"/>
            <a:ext cx="5800725" cy="6953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B3621F-B3E4-4B8A-9B9E-63DA016B8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117" y="1199553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0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Q3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0" y="2313584"/>
            <a:ext cx="3119429" cy="227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walkpgdir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函数中“*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pde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 = V2P(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pgtab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) </a:t>
            </a: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| PTE_P | PTE_W | PTE_U;”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代码的含义是什么？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BAE06B-9391-4F88-A9F5-E8C77256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825" y="874558"/>
            <a:ext cx="6475332" cy="38058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9054100-6FEC-4AF2-929D-576F93FA5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096" y="4854359"/>
            <a:ext cx="6807328" cy="11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Q4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739323" y="2313584"/>
            <a:ext cx="2491638" cy="316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的映射关系是什什么？对虚拟内存是如何实现的？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(page swap)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B2970B3-6823-4B2C-8F89-F9A669E2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522" y="1921810"/>
            <a:ext cx="68484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02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Q4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739323" y="2313584"/>
            <a:ext cx="2491638" cy="1830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的映射关系是什什么？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C3E60E5-4A5B-459C-9C4D-555C5F63C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58" y="858572"/>
            <a:ext cx="5657373" cy="51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8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公众号：陈西设计之家。微信搜索即可" descr="图片包含 户外, 自然, 冒烟, 温泉&#10;&#10;描述已自动生成">
            <a:extLst>
              <a:ext uri="{FF2B5EF4-FFF2-40B4-BE49-F238E27FC236}">
                <a16:creationId xmlns:a16="http://schemas.microsoft.com/office/drawing/2014/main" id="{FE873071-1C4A-409E-8DB3-DF8DCD8181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9A4D13-1A64-46FA-82ED-9069398D11E1}"/>
              </a:ext>
            </a:extLst>
          </p:cNvPr>
          <p:cNvSpPr/>
          <p:nvPr/>
        </p:nvSpPr>
        <p:spPr>
          <a:xfrm>
            <a:off x="0" y="0"/>
            <a:ext cx="5363308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公众号：陈西设计之家。微信搜索即可">
            <a:extLst>
              <a:ext uri="{FF2B5EF4-FFF2-40B4-BE49-F238E27FC236}">
                <a16:creationId xmlns:a16="http://schemas.microsoft.com/office/drawing/2014/main" id="{EF081756-1986-49F0-9173-3626F4E7A3D2}"/>
              </a:ext>
            </a:extLst>
          </p:cNvPr>
          <p:cNvSpPr/>
          <p:nvPr/>
        </p:nvSpPr>
        <p:spPr>
          <a:xfrm>
            <a:off x="2964092" y="1314595"/>
            <a:ext cx="979682" cy="979682"/>
          </a:xfrm>
          <a:prstGeom prst="roundRect">
            <a:avLst>
              <a:gd name="adj" fmla="val 19806"/>
            </a:avLst>
          </a:prstGeom>
          <a:noFill/>
          <a:ln w="101600">
            <a:solidFill>
              <a:srgbClr val="F5460C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794F3C-D13E-4F39-92E0-F9987775AA39}"/>
              </a:ext>
            </a:extLst>
          </p:cNvPr>
          <p:cNvSpPr/>
          <p:nvPr/>
        </p:nvSpPr>
        <p:spPr>
          <a:xfrm>
            <a:off x="3745522" y="694592"/>
            <a:ext cx="7684477" cy="5468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7192DE1-C59B-4DC7-904C-F9EB6B010EEB}"/>
              </a:ext>
            </a:extLst>
          </p:cNvPr>
          <p:cNvGrpSpPr/>
          <p:nvPr/>
        </p:nvGrpSpPr>
        <p:grpSpPr>
          <a:xfrm>
            <a:off x="309561" y="279874"/>
            <a:ext cx="349250" cy="320040"/>
            <a:chOff x="304800" y="205740"/>
            <a:chExt cx="349250" cy="3200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2D195A6-2734-4435-ADDB-74FC3EA0A2C4}"/>
                </a:ext>
              </a:extLst>
            </p:cNvPr>
            <p:cNvSpPr/>
            <p:nvPr/>
          </p:nvSpPr>
          <p:spPr>
            <a:xfrm>
              <a:off x="304800" y="205740"/>
              <a:ext cx="349250" cy="32004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公众号：陈西设计之家。微信搜索即可">
              <a:extLst>
                <a:ext uri="{FF2B5EF4-FFF2-40B4-BE49-F238E27FC236}">
                  <a16:creationId xmlns:a16="http://schemas.microsoft.com/office/drawing/2014/main" id="{AB460DBB-9396-4085-A0DE-333A44A647C4}"/>
                </a:ext>
              </a:extLst>
            </p:cNvPr>
            <p:cNvSpPr/>
            <p:nvPr/>
          </p:nvSpPr>
          <p:spPr>
            <a:xfrm>
              <a:off x="368980" y="285058"/>
              <a:ext cx="237641" cy="168101"/>
            </a:xfrm>
            <a:custGeom>
              <a:avLst/>
              <a:gdLst/>
              <a:ahLst/>
              <a:cxnLst/>
              <a:rect l="l" t="t" r="r" b="b"/>
              <a:pathLst>
                <a:path w="237641" h="168101">
                  <a:moveTo>
                    <a:pt x="127917" y="781"/>
                  </a:moveTo>
                  <a:lnTo>
                    <a:pt x="181272" y="80814"/>
                  </a:lnTo>
                  <a:lnTo>
                    <a:pt x="234627" y="781"/>
                  </a:lnTo>
                  <a:lnTo>
                    <a:pt x="237641" y="2902"/>
                  </a:lnTo>
                  <a:lnTo>
                    <a:pt x="183393" y="84162"/>
                  </a:lnTo>
                  <a:lnTo>
                    <a:pt x="237641" y="165422"/>
                  </a:lnTo>
                  <a:lnTo>
                    <a:pt x="234627" y="167320"/>
                  </a:lnTo>
                  <a:lnTo>
                    <a:pt x="181272" y="87399"/>
                  </a:lnTo>
                  <a:lnTo>
                    <a:pt x="127917" y="167320"/>
                  </a:lnTo>
                  <a:lnTo>
                    <a:pt x="124904" y="165422"/>
                  </a:lnTo>
                  <a:lnTo>
                    <a:pt x="179040" y="84162"/>
                  </a:lnTo>
                  <a:lnTo>
                    <a:pt x="124904" y="2902"/>
                  </a:lnTo>
                  <a:close/>
                  <a:moveTo>
                    <a:pt x="47550" y="0"/>
                  </a:moveTo>
                  <a:lnTo>
                    <a:pt x="74897" y="0"/>
                  </a:lnTo>
                  <a:lnTo>
                    <a:pt x="74897" y="3683"/>
                  </a:lnTo>
                  <a:lnTo>
                    <a:pt x="47550" y="3683"/>
                  </a:lnTo>
                  <a:cubicBezTo>
                    <a:pt x="33560" y="3683"/>
                    <a:pt x="22733" y="7516"/>
                    <a:pt x="15069" y="15180"/>
                  </a:cubicBezTo>
                  <a:cubicBezTo>
                    <a:pt x="7404" y="22771"/>
                    <a:pt x="3572" y="33561"/>
                    <a:pt x="3572" y="47551"/>
                  </a:cubicBezTo>
                  <a:lnTo>
                    <a:pt x="3572" y="120662"/>
                  </a:lnTo>
                  <a:cubicBezTo>
                    <a:pt x="3572" y="134727"/>
                    <a:pt x="7385" y="145572"/>
                    <a:pt x="15013" y="153200"/>
                  </a:cubicBezTo>
                  <a:cubicBezTo>
                    <a:pt x="22640" y="160827"/>
                    <a:pt x="33486" y="164641"/>
                    <a:pt x="47550" y="164641"/>
                  </a:cubicBezTo>
                  <a:lnTo>
                    <a:pt x="74897" y="164641"/>
                  </a:lnTo>
                  <a:lnTo>
                    <a:pt x="74897" y="168101"/>
                  </a:lnTo>
                  <a:lnTo>
                    <a:pt x="47550" y="168101"/>
                  </a:lnTo>
                  <a:cubicBezTo>
                    <a:pt x="32519" y="168101"/>
                    <a:pt x="20836" y="163934"/>
                    <a:pt x="12501" y="155600"/>
                  </a:cubicBezTo>
                  <a:cubicBezTo>
                    <a:pt x="4167" y="147265"/>
                    <a:pt x="0" y="135620"/>
                    <a:pt x="0" y="120662"/>
                  </a:cubicBezTo>
                  <a:lnTo>
                    <a:pt x="0" y="47551"/>
                  </a:lnTo>
                  <a:cubicBezTo>
                    <a:pt x="0" y="32593"/>
                    <a:pt x="4167" y="20948"/>
                    <a:pt x="12501" y="12613"/>
                  </a:cubicBezTo>
                  <a:cubicBezTo>
                    <a:pt x="20910" y="4204"/>
                    <a:pt x="32593" y="0"/>
                    <a:pt x="47550" y="0"/>
                  </a:cubicBezTo>
                  <a:close/>
                </a:path>
              </a:pathLst>
            </a:custGeom>
            <a:solidFill>
              <a:srgbClr val="195F89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A471D5-D46F-4B9A-9ECB-D9758A413070}"/>
              </a:ext>
            </a:extLst>
          </p:cNvPr>
          <p:cNvGrpSpPr/>
          <p:nvPr/>
        </p:nvGrpSpPr>
        <p:grpSpPr>
          <a:xfrm>
            <a:off x="312420" y="6341012"/>
            <a:ext cx="0" cy="290244"/>
            <a:chOff x="312420" y="6341012"/>
            <a:chExt cx="0" cy="290244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A0C23C-6BE7-4F33-A3C0-CC46D311E458}"/>
                </a:ext>
              </a:extLst>
            </p:cNvPr>
            <p:cNvCxnSpPr/>
            <p:nvPr/>
          </p:nvCxnSpPr>
          <p:spPr>
            <a:xfrm>
              <a:off x="312420" y="6418531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30E64AC-CD78-49A2-96C9-148AD104843B}"/>
                </a:ext>
              </a:extLst>
            </p:cNvPr>
            <p:cNvCxnSpPr/>
            <p:nvPr/>
          </p:nvCxnSpPr>
          <p:spPr>
            <a:xfrm>
              <a:off x="312420" y="6341012"/>
              <a:ext cx="0" cy="212725"/>
            </a:xfrm>
            <a:prstGeom prst="line">
              <a:avLst/>
            </a:prstGeom>
            <a:ln w="9525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2F32E4FC-AA6C-494C-BE6F-FD8ECFAF7D96}"/>
              </a:ext>
            </a:extLst>
          </p:cNvPr>
          <p:cNvSpPr txBox="1"/>
          <p:nvPr/>
        </p:nvSpPr>
        <p:spPr>
          <a:xfrm>
            <a:off x="1030616" y="1554241"/>
            <a:ext cx="2182117" cy="73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zh-CN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Q5</a:t>
            </a:r>
            <a:r>
              <a:rPr lang="zh-CN" altLang="en-US" sz="4000" dirty="0">
                <a:solidFill>
                  <a:srgbClr val="F5460C"/>
                </a:solidFill>
                <a:latin typeface="Eras Bold ITC" panose="020B0907030504020204" pitchFamily="34" charset="0"/>
              </a:rPr>
              <a:t>：</a:t>
            </a:r>
            <a:endParaRPr lang="en-US" altLang="zh-CN" sz="4000" dirty="0">
              <a:solidFill>
                <a:schemeClr val="bg1">
                  <a:lumMod val="95000"/>
                </a:schemeClr>
              </a:solidFill>
              <a:latin typeface="Eras Bold ITC" panose="020B0907030504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8487B73-C1FF-48FD-BEB9-60A9AC263D1E}"/>
              </a:ext>
            </a:extLst>
          </p:cNvPr>
          <p:cNvSpPr txBox="1"/>
          <p:nvPr/>
        </p:nvSpPr>
        <p:spPr>
          <a:xfrm>
            <a:off x="309561" y="2313584"/>
            <a:ext cx="2921400" cy="404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进阶：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linux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代码中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virtual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与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physical address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是如何映射的？如何实现了了虚拟内存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(page swap)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？请结合相关源码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[mm/</a:t>
            </a:r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vmscan.c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]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Eras Bold ITC" panose="020B0907030504020204" pitchFamily="34" charset="0"/>
              </a:rPr>
              <a:t>进行分析。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E6D788F-6BED-4C12-BBD6-41DD2A00F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How do you handle semaphores, and barrier? What to do if timer interrupt occurs?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41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</Words>
  <Application>Microsoft Office PowerPoint</Application>
  <PresentationFormat>宽屏</PresentationFormat>
  <Paragraphs>37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方正粗黑宋简体</vt:lpstr>
      <vt:lpstr>思源黑体 Light</vt:lpstr>
      <vt:lpstr>Arial</vt:lpstr>
      <vt:lpstr>Eras Bold ITC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2021-07-13T07:47:29Z</dcterms:created>
  <dcterms:modified xsi:type="dcterms:W3CDTF">2021-11-23T08:57:01Z</dcterms:modified>
  <cp:category/>
  <cp:contentStatus/>
</cp:coreProperties>
</file>